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4" r:id="rId8"/>
    <p:sldId id="265" r:id="rId9"/>
    <p:sldId id="262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lena Ostojić" initials="JO" lastIdx="1" clrIdx="0">
    <p:extLst>
      <p:ext uri="{19B8F6BF-5375-455C-9EA6-DF929625EA0E}">
        <p15:presenceInfo xmlns:p15="http://schemas.microsoft.com/office/powerpoint/2012/main" userId="Jelena Ostoji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29" y="-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'Data_Temporary Employees'!$A$22</c:f>
              <c:strCache>
                <c:ptCount val="1"/>
                <c:pt idx="0">
                  <c:v>Hrvatska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'Data_Temporary Employees'!$B$10:$R$10</c:f>
              <c:strCache>
                <c:ptCount val="1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</c:strCache>
            </c:strRef>
          </c:cat>
          <c:val>
            <c:numRef>
              <c:f>'Data_Temporary Employees'!$B$22:$R$22</c:f>
              <c:numCache>
                <c:formatCode>#,##0.0</c:formatCode>
                <c:ptCount val="17"/>
                <c:pt idx="0">
                  <c:v>13.2</c:v>
                </c:pt>
                <c:pt idx="1">
                  <c:v>12.3</c:v>
                </c:pt>
                <c:pt idx="2">
                  <c:v>12</c:v>
                </c:pt>
                <c:pt idx="3">
                  <c:v>12.8</c:v>
                </c:pt>
                <c:pt idx="4">
                  <c:v>13.5</c:v>
                </c:pt>
                <c:pt idx="5">
                  <c:v>13.3</c:v>
                </c:pt>
                <c:pt idx="6">
                  <c:v>14.5</c:v>
                </c:pt>
                <c:pt idx="7">
                  <c:v>16.899999999999999</c:v>
                </c:pt>
                <c:pt idx="8">
                  <c:v>20.2</c:v>
                </c:pt>
                <c:pt idx="9">
                  <c:v>22.2</c:v>
                </c:pt>
                <c:pt idx="10">
                  <c:v>20.7</c:v>
                </c:pt>
                <c:pt idx="11">
                  <c:v>19.899999999999999</c:v>
                </c:pt>
                <c:pt idx="12">
                  <c:v>18.100000000000001</c:v>
                </c:pt>
                <c:pt idx="13">
                  <c:v>15.2</c:v>
                </c:pt>
                <c:pt idx="14" formatCode="#,##0.##########">
                  <c:v>13.3</c:v>
                </c:pt>
                <c:pt idx="15" formatCode="#,##0.##########">
                  <c:v>14.3</c:v>
                </c:pt>
                <c:pt idx="16" formatCode="#,##0.##########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6E-437C-BDF3-0D5A5E2BF7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5"/>
        <c:axId val="1228998783"/>
        <c:axId val="1206380415"/>
      </c:barChart>
      <c:lineChart>
        <c:grouping val="standard"/>
        <c:varyColors val="0"/>
        <c:ser>
          <c:idx val="2"/>
          <c:order val="2"/>
          <c:tx>
            <c:strRef>
              <c:f>'Data_Temporary Employees'!$A$18</c:f>
              <c:strCache>
                <c:ptCount val="1"/>
                <c:pt idx="0">
                  <c:v>EU - 27 (od 2020.)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'Data_Temporary Employees'!$B$18:$R$18</c:f>
              <c:numCache>
                <c:formatCode>#,##0.0</c:formatCode>
                <c:ptCount val="17"/>
                <c:pt idx="0">
                  <c:v>16</c:v>
                </c:pt>
                <c:pt idx="1">
                  <c:v>15.5</c:v>
                </c:pt>
                <c:pt idx="2">
                  <c:v>14.8</c:v>
                </c:pt>
                <c:pt idx="3">
                  <c:v>15.2</c:v>
                </c:pt>
                <c:pt idx="4">
                  <c:v>15.3</c:v>
                </c:pt>
                <c:pt idx="5">
                  <c:v>14.9</c:v>
                </c:pt>
                <c:pt idx="6">
                  <c:v>14.8</c:v>
                </c:pt>
                <c:pt idx="7">
                  <c:v>15.2</c:v>
                </c:pt>
                <c:pt idx="8">
                  <c:v>15.4</c:v>
                </c:pt>
                <c:pt idx="9">
                  <c:v>15.6</c:v>
                </c:pt>
                <c:pt idx="10">
                  <c:v>15.7</c:v>
                </c:pt>
                <c:pt idx="11">
                  <c:v>15.5</c:v>
                </c:pt>
                <c:pt idx="12">
                  <c:v>15</c:v>
                </c:pt>
                <c:pt idx="13">
                  <c:v>13.5</c:v>
                </c:pt>
                <c:pt idx="14" formatCode="#,##0.##########">
                  <c:v>14.1</c:v>
                </c:pt>
                <c:pt idx="15">
                  <c:v>14.5314285714286</c:v>
                </c:pt>
                <c:pt idx="16">
                  <c:v>14.4603571428571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16E-437C-BDF3-0D5A5E2BF7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8998783"/>
        <c:axId val="1206380415"/>
      </c:lineChart>
      <c:lineChart>
        <c:grouping val="standard"/>
        <c:varyColors val="0"/>
        <c:ser>
          <c:idx val="1"/>
          <c:order val="1"/>
          <c:tx>
            <c:strRef>
              <c:f>'Data_Temporary Employees'!$A$39</c:f>
              <c:strCache>
                <c:ptCount val="1"/>
                <c:pt idx="0">
                  <c:v>RANK HRVATKE U EU (desna os)</c:v>
                </c:pt>
              </c:strCache>
            </c:strRef>
          </c:tx>
          <c:spPr>
            <a:ln w="2857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accent2"/>
                </a:solidFill>
              </a:ln>
              <a:effectLst/>
            </c:spPr>
          </c:marker>
          <c:val>
            <c:numRef>
              <c:f>'Data_Temporary Employees'!$B$39:$R$39</c:f>
              <c:numCache>
                <c:formatCode>#,##0</c:formatCode>
                <c:ptCount val="17"/>
                <c:pt idx="0">
                  <c:v>12</c:v>
                </c:pt>
                <c:pt idx="1">
                  <c:v>13</c:v>
                </c:pt>
                <c:pt idx="2">
                  <c:v>14</c:v>
                </c:pt>
                <c:pt idx="3">
                  <c:v>12</c:v>
                </c:pt>
                <c:pt idx="4">
                  <c:v>12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4</c:v>
                </c:pt>
                <c:pt idx="9">
                  <c:v>4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6</c:v>
                </c:pt>
                <c:pt idx="14" formatCode="General">
                  <c:v>19</c:v>
                </c:pt>
                <c:pt idx="15" formatCode="General">
                  <c:v>19</c:v>
                </c:pt>
                <c:pt idx="16" formatCode="General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16E-437C-BDF3-0D5A5E2BF7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33948864"/>
        <c:axId val="1378271936"/>
      </c:lineChart>
      <c:catAx>
        <c:axId val="12289987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06380415"/>
        <c:crosses val="autoZero"/>
        <c:auto val="1"/>
        <c:lblAlgn val="ctr"/>
        <c:lblOffset val="100"/>
        <c:noMultiLvlLbl val="0"/>
      </c:catAx>
      <c:valAx>
        <c:axId val="12063804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228998783"/>
        <c:crosses val="autoZero"/>
        <c:crossBetween val="between"/>
        <c:majorUnit val="2"/>
      </c:valAx>
      <c:valAx>
        <c:axId val="1378271936"/>
        <c:scaling>
          <c:orientation val="minMax"/>
          <c:max val="27"/>
          <c:min val="1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3948864"/>
        <c:crosses val="max"/>
        <c:crossBetween val="between"/>
        <c:majorUnit val="1"/>
        <c:minorUnit val="1"/>
      </c:valAx>
      <c:catAx>
        <c:axId val="1533948864"/>
        <c:scaling>
          <c:orientation val="minMax"/>
        </c:scaling>
        <c:delete val="1"/>
        <c:axPos val="b"/>
        <c:majorTickMark val="out"/>
        <c:minorTickMark val="none"/>
        <c:tickLblPos val="nextTo"/>
        <c:crossAx val="13782719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>
          <a:outerShdw blurRad="50800" dist="50800" dir="5400000" algn="ctr" rotWithShape="0">
            <a:schemeClr val="bg1"/>
          </a:outerShdw>
        </a:effectLst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'PODACI ZA 2023_GRAF '!$B$8</c:f>
              <c:strCache>
                <c:ptCount val="1"/>
                <c:pt idx="0">
                  <c:v>2023. - privremeno zaposleni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12"/>
            <c:invertIfNegative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28575">
                <a:solidFill>
                  <a:srgbClr val="C00000"/>
                </a:solidFill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92D-45A4-9B12-D5F5EC01EA71}"/>
              </c:ext>
            </c:extLst>
          </c:dPt>
          <c:dPt>
            <c:idx val="20"/>
            <c:invertIfNegative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28575"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92D-45A4-9B12-D5F5EC01EA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'PODACI ZA 2023_GRAF '!$A$9:$A$36</c:f>
              <c:strCache>
                <c:ptCount val="28"/>
                <c:pt idx="0">
                  <c:v>Nizozemska</c:v>
                </c:pt>
                <c:pt idx="1">
                  <c:v>Portugal</c:v>
                </c:pt>
                <c:pt idx="2">
                  <c:v>Španjolska</c:v>
                </c:pt>
                <c:pt idx="3">
                  <c:v>Italija</c:v>
                </c:pt>
                <c:pt idx="4">
                  <c:v>Francuska</c:v>
                </c:pt>
                <c:pt idx="5">
                  <c:v>Finska</c:v>
                </c:pt>
                <c:pt idx="6">
                  <c:v>Poljska</c:v>
                </c:pt>
                <c:pt idx="7">
                  <c:v>Švedska</c:v>
                </c:pt>
                <c:pt idx="8">
                  <c:v>Cipar</c:v>
                </c:pt>
                <c:pt idx="9">
                  <c:v>EU - 27 (od 2020.)</c:v>
                </c:pt>
                <c:pt idx="10">
                  <c:v>Njemačka</c:v>
                </c:pt>
                <c:pt idx="11">
                  <c:v>Slovenija</c:v>
                </c:pt>
                <c:pt idx="12">
                  <c:v>Hrvatska</c:v>
                </c:pt>
                <c:pt idx="13">
                  <c:v>Grčka</c:v>
                </c:pt>
                <c:pt idx="14">
                  <c:v>Danska</c:v>
                </c:pt>
                <c:pt idx="15">
                  <c:v>Belgija</c:v>
                </c:pt>
                <c:pt idx="16">
                  <c:v>Austrija</c:v>
                </c:pt>
                <c:pt idx="17">
                  <c:v>Malta</c:v>
                </c:pt>
                <c:pt idx="18">
                  <c:v>Irska</c:v>
                </c:pt>
                <c:pt idx="19">
                  <c:v>Luksemburg</c:v>
                </c:pt>
                <c:pt idx="20">
                  <c:v>Češka</c:v>
                </c:pt>
                <c:pt idx="21">
                  <c:v>Mađarska</c:v>
                </c:pt>
                <c:pt idx="22">
                  <c:v>Slovačka</c:v>
                </c:pt>
                <c:pt idx="23">
                  <c:v>Estonija</c:v>
                </c:pt>
                <c:pt idx="24">
                  <c:v>Bugarska</c:v>
                </c:pt>
                <c:pt idx="25">
                  <c:v>Latvija</c:v>
                </c:pt>
                <c:pt idx="26">
                  <c:v>Rumunjska</c:v>
                </c:pt>
                <c:pt idx="27">
                  <c:v>Litva</c:v>
                </c:pt>
              </c:strCache>
            </c:strRef>
          </c:cat>
          <c:val>
            <c:numRef>
              <c:f>'PODACI ZA 2023_GRAF '!$B$9:$B$36</c:f>
              <c:numCache>
                <c:formatCode>#,##0.##########</c:formatCode>
                <c:ptCount val="28"/>
                <c:pt idx="0">
                  <c:v>27.3</c:v>
                </c:pt>
                <c:pt idx="1">
                  <c:v>17.5</c:v>
                </c:pt>
                <c:pt idx="2">
                  <c:v>17.3</c:v>
                </c:pt>
                <c:pt idx="3">
                  <c:v>16.100000000000001</c:v>
                </c:pt>
                <c:pt idx="4">
                  <c:v>15.5</c:v>
                </c:pt>
                <c:pt idx="5">
                  <c:v>15.4</c:v>
                </c:pt>
                <c:pt idx="6">
                  <c:v>15.3</c:v>
                </c:pt>
                <c:pt idx="7">
                  <c:v>13.9</c:v>
                </c:pt>
                <c:pt idx="8">
                  <c:v>13.7</c:v>
                </c:pt>
                <c:pt idx="9">
                  <c:v>13.4</c:v>
                </c:pt>
                <c:pt idx="10" formatCode="#,##0.0">
                  <c:v>12</c:v>
                </c:pt>
                <c:pt idx="11">
                  <c:v>11.2</c:v>
                </c:pt>
                <c:pt idx="12">
                  <c:v>11.1</c:v>
                </c:pt>
                <c:pt idx="13">
                  <c:v>10.8</c:v>
                </c:pt>
                <c:pt idx="14">
                  <c:v>10.199999999999999</c:v>
                </c:pt>
                <c:pt idx="15">
                  <c:v>9.3000000000000007</c:v>
                </c:pt>
                <c:pt idx="16" formatCode="#,##0.0">
                  <c:v>9</c:v>
                </c:pt>
                <c:pt idx="17">
                  <c:v>8.9</c:v>
                </c:pt>
                <c:pt idx="18">
                  <c:v>8.4</c:v>
                </c:pt>
                <c:pt idx="19">
                  <c:v>7.5</c:v>
                </c:pt>
                <c:pt idx="20" formatCode="#,##0.0">
                  <c:v>7</c:v>
                </c:pt>
                <c:pt idx="21" formatCode="#,##0.0">
                  <c:v>5</c:v>
                </c:pt>
                <c:pt idx="22">
                  <c:v>4.2</c:v>
                </c:pt>
                <c:pt idx="23">
                  <c:v>3.2</c:v>
                </c:pt>
                <c:pt idx="24" formatCode="#,##0.0">
                  <c:v>3</c:v>
                </c:pt>
                <c:pt idx="25">
                  <c:v>2.6</c:v>
                </c:pt>
                <c:pt idx="26">
                  <c:v>2.5</c:v>
                </c:pt>
                <c:pt idx="27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92D-45A4-9B12-D5F5EC01EA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100"/>
        <c:axId val="1908307344"/>
        <c:axId val="1514213728"/>
      </c:barChart>
      <c:lineChart>
        <c:grouping val="standard"/>
        <c:varyColors val="0"/>
        <c:ser>
          <c:idx val="1"/>
          <c:order val="1"/>
          <c:tx>
            <c:strRef>
              <c:f>'PODACI ZA 2023_GRAF '!$C$8</c:f>
              <c:strCache>
                <c:ptCount val="1"/>
                <c:pt idx="0">
                  <c:v>Prosjek EU - 27 (od 2023.)</c:v>
                </c:pt>
              </c:strCache>
            </c:strRef>
          </c:tx>
          <c:spPr>
            <a:ln w="25400" cap="rnd">
              <a:solidFill>
                <a:schemeClr val="accent2"/>
              </a:solidFill>
              <a:prstDash val="sysDash"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elete val="1"/>
          </c:dLbls>
          <c:cat>
            <c:strRef>
              <c:f>'PODACI ZA 2023_GRAF '!$A$9:$A$36</c:f>
              <c:strCache>
                <c:ptCount val="28"/>
                <c:pt idx="0">
                  <c:v>Nizozemska</c:v>
                </c:pt>
                <c:pt idx="1">
                  <c:v>Portugal</c:v>
                </c:pt>
                <c:pt idx="2">
                  <c:v>Španjolska</c:v>
                </c:pt>
                <c:pt idx="3">
                  <c:v>Italija</c:v>
                </c:pt>
                <c:pt idx="4">
                  <c:v>Francuska</c:v>
                </c:pt>
                <c:pt idx="5">
                  <c:v>Finska</c:v>
                </c:pt>
                <c:pt idx="6">
                  <c:v>Poljska</c:v>
                </c:pt>
                <c:pt idx="7">
                  <c:v>Švedska</c:v>
                </c:pt>
                <c:pt idx="8">
                  <c:v>Cipar</c:v>
                </c:pt>
                <c:pt idx="9">
                  <c:v>EU - 27 (od 2020.)</c:v>
                </c:pt>
                <c:pt idx="10">
                  <c:v>Njemačka</c:v>
                </c:pt>
                <c:pt idx="11">
                  <c:v>Slovenija</c:v>
                </c:pt>
                <c:pt idx="12">
                  <c:v>Hrvatska</c:v>
                </c:pt>
                <c:pt idx="13">
                  <c:v>Grčka</c:v>
                </c:pt>
                <c:pt idx="14">
                  <c:v>Danska</c:v>
                </c:pt>
                <c:pt idx="15">
                  <c:v>Belgija</c:v>
                </c:pt>
                <c:pt idx="16">
                  <c:v>Austrija</c:v>
                </c:pt>
                <c:pt idx="17">
                  <c:v>Malta</c:v>
                </c:pt>
                <c:pt idx="18">
                  <c:v>Irska</c:v>
                </c:pt>
                <c:pt idx="19">
                  <c:v>Luksemburg</c:v>
                </c:pt>
                <c:pt idx="20">
                  <c:v>Češka</c:v>
                </c:pt>
                <c:pt idx="21">
                  <c:v>Mađarska</c:v>
                </c:pt>
                <c:pt idx="22">
                  <c:v>Slovačka</c:v>
                </c:pt>
                <c:pt idx="23">
                  <c:v>Estonija</c:v>
                </c:pt>
                <c:pt idx="24">
                  <c:v>Bugarska</c:v>
                </c:pt>
                <c:pt idx="25">
                  <c:v>Latvija</c:v>
                </c:pt>
                <c:pt idx="26">
                  <c:v>Rumunjska</c:v>
                </c:pt>
                <c:pt idx="27">
                  <c:v>Litva</c:v>
                </c:pt>
              </c:strCache>
            </c:strRef>
          </c:cat>
          <c:val>
            <c:numRef>
              <c:f>'PODACI ZA 2023_GRAF '!$C$9:$C$36</c:f>
              <c:numCache>
                <c:formatCode>#,##0.##########</c:formatCode>
                <c:ptCount val="28"/>
                <c:pt idx="0">
                  <c:v>13.4</c:v>
                </c:pt>
                <c:pt idx="1">
                  <c:v>13.4</c:v>
                </c:pt>
                <c:pt idx="2">
                  <c:v>13.4</c:v>
                </c:pt>
                <c:pt idx="3">
                  <c:v>13.4</c:v>
                </c:pt>
                <c:pt idx="4">
                  <c:v>13.4</c:v>
                </c:pt>
                <c:pt idx="5">
                  <c:v>13.4</c:v>
                </c:pt>
                <c:pt idx="6">
                  <c:v>13.4</c:v>
                </c:pt>
                <c:pt idx="7">
                  <c:v>13.4</c:v>
                </c:pt>
                <c:pt idx="8">
                  <c:v>13.4</c:v>
                </c:pt>
                <c:pt idx="9">
                  <c:v>13.4</c:v>
                </c:pt>
                <c:pt idx="10">
                  <c:v>13.4</c:v>
                </c:pt>
                <c:pt idx="11">
                  <c:v>13.4</c:v>
                </c:pt>
                <c:pt idx="12">
                  <c:v>13.4</c:v>
                </c:pt>
                <c:pt idx="13">
                  <c:v>13.4</c:v>
                </c:pt>
                <c:pt idx="14">
                  <c:v>13.4</c:v>
                </c:pt>
                <c:pt idx="15">
                  <c:v>13.4</c:v>
                </c:pt>
                <c:pt idx="16">
                  <c:v>13.4</c:v>
                </c:pt>
                <c:pt idx="17">
                  <c:v>13.4</c:v>
                </c:pt>
                <c:pt idx="18">
                  <c:v>13.4</c:v>
                </c:pt>
                <c:pt idx="19">
                  <c:v>13.4</c:v>
                </c:pt>
                <c:pt idx="20">
                  <c:v>13.4</c:v>
                </c:pt>
                <c:pt idx="21">
                  <c:v>13.4</c:v>
                </c:pt>
                <c:pt idx="22">
                  <c:v>13.4</c:v>
                </c:pt>
                <c:pt idx="23">
                  <c:v>13.4</c:v>
                </c:pt>
                <c:pt idx="24">
                  <c:v>13.4</c:v>
                </c:pt>
                <c:pt idx="25">
                  <c:v>13.4</c:v>
                </c:pt>
                <c:pt idx="26">
                  <c:v>13.4</c:v>
                </c:pt>
                <c:pt idx="27">
                  <c:v>13.4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92D-45A4-9B12-D5F5EC01EA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908307344"/>
        <c:axId val="1514213728"/>
      </c:lineChart>
      <c:scatterChart>
        <c:scatterStyle val="lineMarker"/>
        <c:varyColors val="0"/>
        <c:ser>
          <c:idx val="2"/>
          <c:order val="2"/>
          <c:tx>
            <c:strRef>
              <c:f>'PODACI ZA 2023_GRAF '!$D$8</c:f>
              <c:strCache>
                <c:ptCount val="1"/>
                <c:pt idx="0">
                  <c:v>2023. - rad do 3 mjeseca trajanja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solidFill>
                <a:schemeClr val="accent2"/>
              </a:solidFill>
              <a:ln w="9525">
                <a:solidFill>
                  <a:schemeClr val="accent2">
                    <a:alpha val="86000"/>
                  </a:schemeClr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dLbls>
            <c:delete val="1"/>
          </c:dLbls>
          <c:xVal>
            <c:strRef>
              <c:f>'PODACI ZA 2023_GRAF '!$A$9:$A$36</c:f>
              <c:strCache>
                <c:ptCount val="28"/>
                <c:pt idx="0">
                  <c:v>Nizozemska</c:v>
                </c:pt>
                <c:pt idx="1">
                  <c:v>Portugal</c:v>
                </c:pt>
                <c:pt idx="2">
                  <c:v>Španjolska</c:v>
                </c:pt>
                <c:pt idx="3">
                  <c:v>Italija</c:v>
                </c:pt>
                <c:pt idx="4">
                  <c:v>Francuska</c:v>
                </c:pt>
                <c:pt idx="5">
                  <c:v>Finska</c:v>
                </c:pt>
                <c:pt idx="6">
                  <c:v>Poljska</c:v>
                </c:pt>
                <c:pt idx="7">
                  <c:v>Švedska</c:v>
                </c:pt>
                <c:pt idx="8">
                  <c:v>Cipar</c:v>
                </c:pt>
                <c:pt idx="9">
                  <c:v>EU - 27 (od 2020.)</c:v>
                </c:pt>
                <c:pt idx="10">
                  <c:v>Njemačka</c:v>
                </c:pt>
                <c:pt idx="11">
                  <c:v>Slovenija</c:v>
                </c:pt>
                <c:pt idx="12">
                  <c:v>Hrvatska</c:v>
                </c:pt>
                <c:pt idx="13">
                  <c:v>Grčka</c:v>
                </c:pt>
                <c:pt idx="14">
                  <c:v>Danska</c:v>
                </c:pt>
                <c:pt idx="15">
                  <c:v>Belgija</c:v>
                </c:pt>
                <c:pt idx="16">
                  <c:v>Austrija</c:v>
                </c:pt>
                <c:pt idx="17">
                  <c:v>Malta</c:v>
                </c:pt>
                <c:pt idx="18">
                  <c:v>Irska</c:v>
                </c:pt>
                <c:pt idx="19">
                  <c:v>Luksemburg</c:v>
                </c:pt>
                <c:pt idx="20">
                  <c:v>Češka</c:v>
                </c:pt>
                <c:pt idx="21">
                  <c:v>Mađarska</c:v>
                </c:pt>
                <c:pt idx="22">
                  <c:v>Slovačka</c:v>
                </c:pt>
                <c:pt idx="23">
                  <c:v>Estonija</c:v>
                </c:pt>
                <c:pt idx="24">
                  <c:v>Bugarska</c:v>
                </c:pt>
                <c:pt idx="25">
                  <c:v>Latvija</c:v>
                </c:pt>
                <c:pt idx="26">
                  <c:v>Rumunjska</c:v>
                </c:pt>
                <c:pt idx="27">
                  <c:v>Litva</c:v>
                </c:pt>
              </c:strCache>
            </c:strRef>
          </c:xVal>
          <c:yVal>
            <c:numRef>
              <c:f>'PODACI ZA 2023_GRAF '!$D$9:$D$36</c:f>
              <c:numCache>
                <c:formatCode>#,##0.0</c:formatCode>
                <c:ptCount val="28"/>
                <c:pt idx="0" formatCode="#,##0.##########">
                  <c:v>0.9</c:v>
                </c:pt>
                <c:pt idx="1">
                  <c:v>1</c:v>
                </c:pt>
                <c:pt idx="2" formatCode="#,##0.##########">
                  <c:v>1.9</c:v>
                </c:pt>
                <c:pt idx="3" formatCode="#,##0.##########">
                  <c:v>1.2</c:v>
                </c:pt>
                <c:pt idx="4" formatCode="#,##0.##########">
                  <c:v>3.9</c:v>
                </c:pt>
                <c:pt idx="5" formatCode="#,##0.##########">
                  <c:v>3.4</c:v>
                </c:pt>
                <c:pt idx="6" formatCode="#,##0.##########">
                  <c:v>2.2999999999999998</c:v>
                </c:pt>
                <c:pt idx="7" formatCode="#,##0.##########">
                  <c:v>1.2</c:v>
                </c:pt>
                <c:pt idx="8" formatCode="#,##0.##########">
                  <c:v>0.3</c:v>
                </c:pt>
                <c:pt idx="9" formatCode="#,##0.##########">
                  <c:v>1.5</c:v>
                </c:pt>
                <c:pt idx="10" formatCode="#,##0.##########">
                  <c:v>0.3</c:v>
                </c:pt>
                <c:pt idx="11" formatCode="#,##0.##########">
                  <c:v>1.3</c:v>
                </c:pt>
                <c:pt idx="12" formatCode="#,##0.##########">
                  <c:v>2.5</c:v>
                </c:pt>
                <c:pt idx="13" formatCode="#,##0.##########">
                  <c:v>0.9</c:v>
                </c:pt>
                <c:pt idx="14">
                  <c:v>1</c:v>
                </c:pt>
                <c:pt idx="15" formatCode="#,##0.##########">
                  <c:v>2.9</c:v>
                </c:pt>
                <c:pt idx="16" formatCode="#,##0.##########">
                  <c:v>0.8</c:v>
                </c:pt>
                <c:pt idx="17" formatCode="#,##0.##########">
                  <c:v>0.6</c:v>
                </c:pt>
                <c:pt idx="18" formatCode="#,##0.##########">
                  <c:v>1.4</c:v>
                </c:pt>
                <c:pt idx="19" formatCode="#,##0.##########">
                  <c:v>1.1000000000000001</c:v>
                </c:pt>
                <c:pt idx="20" formatCode="#,##0.##########">
                  <c:v>0.4</c:v>
                </c:pt>
                <c:pt idx="21" formatCode="#,##0.##########">
                  <c:v>1.2</c:v>
                </c:pt>
                <c:pt idx="22" formatCode="#,##0.##########">
                  <c:v>0.3</c:v>
                </c:pt>
                <c:pt idx="23" formatCode="#,##0.##########">
                  <c:v>0.4</c:v>
                </c:pt>
                <c:pt idx="24" formatCode="#,##0">
                  <c:v>0</c:v>
                </c:pt>
                <c:pt idx="25" formatCode="#,##0.##########">
                  <c:v>0.4</c:v>
                </c:pt>
                <c:pt idx="26" formatCode="#,##0.##########">
                  <c:v>0.3</c:v>
                </c:pt>
                <c:pt idx="27" formatCode="#,##0.##########">
                  <c:v>0.4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792D-45A4-9B12-D5F5EC01EA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511562464"/>
        <c:axId val="1500577824"/>
      </c:scatterChart>
      <c:catAx>
        <c:axId val="190830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14213728"/>
        <c:crosses val="autoZero"/>
        <c:auto val="1"/>
        <c:lblAlgn val="ctr"/>
        <c:lblOffset val="100"/>
        <c:noMultiLvlLbl val="0"/>
      </c:catAx>
      <c:valAx>
        <c:axId val="151421372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908307344"/>
        <c:crosses val="autoZero"/>
        <c:crossBetween val="between"/>
        <c:majorUnit val="1"/>
      </c:valAx>
      <c:valAx>
        <c:axId val="1500577824"/>
        <c:scaling>
          <c:orientation val="minMax"/>
          <c:max val="30"/>
          <c:min val="0"/>
        </c:scaling>
        <c:delete val="1"/>
        <c:axPos val="r"/>
        <c:numFmt formatCode="#,##0.##########" sourceLinked="1"/>
        <c:majorTickMark val="out"/>
        <c:minorTickMark val="none"/>
        <c:tickLblPos val="nextTo"/>
        <c:crossAx val="1511562464"/>
        <c:crosses val="max"/>
        <c:crossBetween val="midCat"/>
      </c:valAx>
      <c:valAx>
        <c:axId val="15115624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0057782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  <a:effectLst/>
  </c:spPr>
  <c:txPr>
    <a:bodyPr/>
    <a:lstStyle/>
    <a:p>
      <a:pPr>
        <a:defRPr/>
      </a:pPr>
      <a:endParaRPr lang="sr-Latn-R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9428886424996397"/>
          <c:y val="0.15641775547287357"/>
          <c:w val="0.73217747542893652"/>
          <c:h val="0.61817657408208593"/>
        </c:manualLayout>
      </c:layout>
      <c:lineChart>
        <c:grouping val="standard"/>
        <c:varyColors val="0"/>
        <c:ser>
          <c:idx val="0"/>
          <c:order val="0"/>
          <c:tx>
            <c:strRef>
              <c:f>Data!$A$13</c:f>
              <c:strCache>
                <c:ptCount val="1"/>
                <c:pt idx="0">
                  <c:v>EU (od 2020)  - DESNA OS</c:v>
                </c:pt>
              </c:strCache>
            </c:strRef>
          </c:tx>
          <c:marker>
            <c:symbol val="none"/>
          </c:marker>
          <c:cat>
            <c:strRef>
              <c:f>Data!$B$12:$S$12</c:f>
              <c:strCache>
                <c:ptCount val="1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  <c:pt idx="17">
                  <c:v>2024</c:v>
                </c:pt>
              </c:strCache>
            </c:strRef>
          </c:cat>
          <c:val>
            <c:numRef>
              <c:f>Data!$B$13:$S$13</c:f>
              <c:numCache>
                <c:formatCode>#,##0.0</c:formatCode>
                <c:ptCount val="18"/>
                <c:pt idx="0">
                  <c:v>24958.1</c:v>
                </c:pt>
                <c:pt idx="1">
                  <c:v>24665.4</c:v>
                </c:pt>
                <c:pt idx="2">
                  <c:v>23144.1</c:v>
                </c:pt>
                <c:pt idx="3">
                  <c:v>23264.1</c:v>
                </c:pt>
                <c:pt idx="4">
                  <c:v>23517.3</c:v>
                </c:pt>
                <c:pt idx="5">
                  <c:v>22792.5</c:v>
                </c:pt>
                <c:pt idx="6">
                  <c:v>22665.4</c:v>
                </c:pt>
                <c:pt idx="7">
                  <c:v>23460.3</c:v>
                </c:pt>
                <c:pt idx="8">
                  <c:v>24237.200000000001</c:v>
                </c:pt>
                <c:pt idx="9">
                  <c:v>24879.1</c:v>
                </c:pt>
                <c:pt idx="10">
                  <c:v>25595.9</c:v>
                </c:pt>
                <c:pt idx="11">
                  <c:v>25670.5</c:v>
                </c:pt>
                <c:pt idx="12">
                  <c:v>24978.6</c:v>
                </c:pt>
                <c:pt idx="13">
                  <c:v>22132.799999999999</c:v>
                </c:pt>
                <c:pt idx="14">
                  <c:v>23374.799999999999</c:v>
                </c:pt>
                <c:pt idx="15">
                  <c:v>23982.3</c:v>
                </c:pt>
                <c:pt idx="16">
                  <c:v>23089.4</c:v>
                </c:pt>
                <c:pt idx="17">
                  <c:v>22207.8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A39-41F1-BCBD-56C1140D99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27993056"/>
        <c:axId val="1828300960"/>
      </c:lineChart>
      <c:lineChart>
        <c:grouping val="standard"/>
        <c:varyColors val="0"/>
        <c:ser>
          <c:idx val="1"/>
          <c:order val="1"/>
          <c:tx>
            <c:strRef>
              <c:f>Data!$A$14</c:f>
              <c:strCache>
                <c:ptCount val="1"/>
                <c:pt idx="0">
                  <c:v>Hrvatska - LIJEVA OS</c:v>
                </c:pt>
              </c:strCache>
            </c:strRef>
          </c:tx>
          <c:marker>
            <c:symbol val="none"/>
          </c:marker>
          <c:val>
            <c:numRef>
              <c:f>Data!$B$14:$S$14</c:f>
              <c:numCache>
                <c:formatCode>#,##0.0</c:formatCode>
                <c:ptCount val="18"/>
                <c:pt idx="0">
                  <c:v>181.4</c:v>
                </c:pt>
                <c:pt idx="1">
                  <c:v>171.8</c:v>
                </c:pt>
                <c:pt idx="2">
                  <c:v>166.1</c:v>
                </c:pt>
                <c:pt idx="3">
                  <c:v>168.7</c:v>
                </c:pt>
                <c:pt idx="4">
                  <c:v>171.3</c:v>
                </c:pt>
                <c:pt idx="5">
                  <c:v>167.2</c:v>
                </c:pt>
                <c:pt idx="6">
                  <c:v>180</c:v>
                </c:pt>
                <c:pt idx="7">
                  <c:v>221.7</c:v>
                </c:pt>
                <c:pt idx="8">
                  <c:v>268.5</c:v>
                </c:pt>
                <c:pt idx="9">
                  <c:v>301.60000000000002</c:v>
                </c:pt>
                <c:pt idx="10">
                  <c:v>291.89999999999998</c:v>
                </c:pt>
                <c:pt idx="11">
                  <c:v>287.3</c:v>
                </c:pt>
                <c:pt idx="12">
                  <c:v>263.2</c:v>
                </c:pt>
                <c:pt idx="13">
                  <c:v>217.7</c:v>
                </c:pt>
                <c:pt idx="14">
                  <c:v>180.3</c:v>
                </c:pt>
                <c:pt idx="15">
                  <c:v>196.4</c:v>
                </c:pt>
                <c:pt idx="16">
                  <c:v>153.30000000000001</c:v>
                </c:pt>
                <c:pt idx="17">
                  <c:v>129.69999999999999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A39-41F1-BCBD-56C1140D99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27990656"/>
        <c:axId val="2007458992"/>
      </c:lineChart>
      <c:valAx>
        <c:axId val="1828300960"/>
        <c:scaling>
          <c:orientation val="minMax"/>
          <c:min val="20000"/>
        </c:scaling>
        <c:delete val="0"/>
        <c:axPos val="r"/>
        <c:numFmt formatCode="#,##0.0" sourceLinked="1"/>
        <c:majorTickMark val="out"/>
        <c:minorTickMark val="none"/>
        <c:tickLblPos val="nextTo"/>
        <c:crossAx val="1827993056"/>
        <c:crosses val="max"/>
        <c:crossBetween val="between"/>
      </c:valAx>
      <c:catAx>
        <c:axId val="1827993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28300960"/>
        <c:crosses val="autoZero"/>
        <c:auto val="1"/>
        <c:lblAlgn val="ctr"/>
        <c:lblOffset val="100"/>
        <c:noMultiLvlLbl val="0"/>
      </c:catAx>
      <c:valAx>
        <c:axId val="2007458992"/>
        <c:scaling>
          <c:orientation val="minMax"/>
          <c:min val="120"/>
        </c:scaling>
        <c:delete val="0"/>
        <c:axPos val="l"/>
        <c:numFmt formatCode="#,##0.0" sourceLinked="1"/>
        <c:majorTickMark val="out"/>
        <c:minorTickMark val="none"/>
        <c:tickLblPos val="nextTo"/>
        <c:crossAx val="1827990656"/>
        <c:crosses val="autoZero"/>
        <c:crossBetween val="between"/>
        <c:majorUnit val="30"/>
      </c:valAx>
      <c:catAx>
        <c:axId val="1827990656"/>
        <c:scaling>
          <c:orientation val="minMax"/>
        </c:scaling>
        <c:delete val="1"/>
        <c:axPos val="b"/>
        <c:majorTickMark val="out"/>
        <c:minorTickMark val="none"/>
        <c:tickLblPos val="nextTo"/>
        <c:crossAx val="2007458992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sr-Latn-RS"/>
          </a:p>
        </c:txPr>
      </c:dTable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7584186821516044"/>
          <c:y val="0.88470347799931603"/>
          <c:w val="0.44831626356967907"/>
          <c:h val="5.4595318442337566E-2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r-Latn-R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'Mladi i stari'!$A$250</c:f>
              <c:strCache>
                <c:ptCount val="1"/>
                <c:pt idx="0">
                  <c:v>Hrvatska 15-29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'Mladi i stari'!$B$248:$R$248</c15:sqref>
                  </c15:fullRef>
                </c:ext>
              </c:extLst>
              <c:f>'Mladi i stari'!$C$248:$R$248</c:f>
              <c:strCache>
                <c:ptCount val="1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'Mladi i stari'!$B$250:$R$250</c15:sqref>
                  </c15:fullRef>
                </c:ext>
              </c:extLst>
              <c:f>'Mladi i stari'!$C$250:$R$250</c:f>
              <c:numCache>
                <c:formatCode>#,##0.0</c:formatCode>
                <c:ptCount val="16"/>
                <c:pt idx="0">
                  <c:v>25.9</c:v>
                </c:pt>
                <c:pt idx="1">
                  <c:v>26.2</c:v>
                </c:pt>
                <c:pt idx="2">
                  <c:v>28.7</c:v>
                </c:pt>
                <c:pt idx="3">
                  <c:v>32.6</c:v>
                </c:pt>
                <c:pt idx="4">
                  <c:v>34.200000000000003</c:v>
                </c:pt>
                <c:pt idx="5">
                  <c:v>35.6</c:v>
                </c:pt>
                <c:pt idx="6">
                  <c:v>40.700000000000003</c:v>
                </c:pt>
                <c:pt idx="7">
                  <c:v>47.1</c:v>
                </c:pt>
                <c:pt idx="8">
                  <c:v>51.4</c:v>
                </c:pt>
                <c:pt idx="9">
                  <c:v>48.1</c:v>
                </c:pt>
                <c:pt idx="10">
                  <c:v>46.8</c:v>
                </c:pt>
                <c:pt idx="11">
                  <c:v>42</c:v>
                </c:pt>
                <c:pt idx="12">
                  <c:v>33.200000000000003</c:v>
                </c:pt>
                <c:pt idx="13">
                  <c:v>31</c:v>
                </c:pt>
                <c:pt idx="14" formatCode="#,##0.##########">
                  <c:v>31.8</c:v>
                </c:pt>
                <c:pt idx="15" formatCode="#,##0.##########">
                  <c:v>27.3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7F-42EA-A330-A69BCA6B9FEB}"/>
            </c:ext>
          </c:extLst>
        </c:ser>
        <c:ser>
          <c:idx val="3"/>
          <c:order val="3"/>
          <c:tx>
            <c:strRef>
              <c:f>'Mladi i stari'!$A$252</c:f>
              <c:strCache>
                <c:ptCount val="1"/>
                <c:pt idx="0">
                  <c:v>Hrvatska 55-64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'Mladi i stari'!$B$248:$R$248</c15:sqref>
                  </c15:fullRef>
                </c:ext>
              </c:extLst>
              <c:f>'Mladi i stari'!$C$248:$R$248</c:f>
              <c:strCache>
                <c:ptCount val="1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'Mladi i stari'!$B$252:$R$252</c15:sqref>
                  </c15:fullRef>
                </c:ext>
              </c:extLst>
              <c:f>'Mladi i stari'!$C$252:$R$252</c:f>
              <c:numCache>
                <c:formatCode>#,##0.0</c:formatCode>
                <c:ptCount val="16"/>
                <c:pt idx="0">
                  <c:v>2.2999999999999998</c:v>
                </c:pt>
                <c:pt idx="1" formatCode="General">
                  <c:v>0</c:v>
                </c:pt>
                <c:pt idx="2">
                  <c:v>2</c:v>
                </c:pt>
                <c:pt idx="3">
                  <c:v>2.2999999999999998</c:v>
                </c:pt>
                <c:pt idx="4" formatCode="General">
                  <c:v>0</c:v>
                </c:pt>
                <c:pt idx="5" formatCode="General">
                  <c:v>0</c:v>
                </c:pt>
                <c:pt idx="6">
                  <c:v>6</c:v>
                </c:pt>
                <c:pt idx="7">
                  <c:v>6.3</c:v>
                </c:pt>
                <c:pt idx="8">
                  <c:v>6.9</c:v>
                </c:pt>
                <c:pt idx="9">
                  <c:v>9.1999999999999993</c:v>
                </c:pt>
                <c:pt idx="10">
                  <c:v>9.4</c:v>
                </c:pt>
                <c:pt idx="11">
                  <c:v>8.6</c:v>
                </c:pt>
                <c:pt idx="12">
                  <c:v>7.9</c:v>
                </c:pt>
                <c:pt idx="13">
                  <c:v>8</c:v>
                </c:pt>
                <c:pt idx="14" formatCode="#,##0.##########">
                  <c:v>8.5</c:v>
                </c:pt>
                <c:pt idx="15" formatCode="#,##0.##########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7F-42EA-A330-A69BCA6B9F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1897504"/>
        <c:axId val="1525279856"/>
      </c:barChart>
      <c:lineChart>
        <c:grouping val="standard"/>
        <c:varyColors val="0"/>
        <c:ser>
          <c:idx val="0"/>
          <c:order val="0"/>
          <c:tx>
            <c:strRef>
              <c:f>'Mladi i stari'!$A$249</c:f>
              <c:strCache>
                <c:ptCount val="1"/>
                <c:pt idx="0">
                  <c:v>EU - 27 (od 2020) 15-29 - prosjek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'Mladi i stari'!$B$248:$R$248</c15:sqref>
                  </c15:fullRef>
                </c:ext>
              </c:extLst>
              <c:f>'Mladi i stari'!$C$248:$R$248</c:f>
              <c:strCache>
                <c:ptCount val="1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'Mladi i stari'!$B$249:$R$249</c15:sqref>
                  </c15:fullRef>
                </c:ext>
              </c:extLst>
              <c:f>'Mladi i stari'!$C$249:$R$249</c:f>
              <c:numCache>
                <c:formatCode>#,##0.0</c:formatCode>
                <c:ptCount val="16"/>
                <c:pt idx="0">
                  <c:v>33.5</c:v>
                </c:pt>
                <c:pt idx="1">
                  <c:v>33.1</c:v>
                </c:pt>
                <c:pt idx="2">
                  <c:v>34.700000000000003</c:v>
                </c:pt>
                <c:pt idx="3">
                  <c:v>35.5</c:v>
                </c:pt>
                <c:pt idx="4">
                  <c:v>35.200000000000003</c:v>
                </c:pt>
                <c:pt idx="5">
                  <c:v>35.700000000000003</c:v>
                </c:pt>
                <c:pt idx="6">
                  <c:v>36.5</c:v>
                </c:pt>
                <c:pt idx="7">
                  <c:v>37</c:v>
                </c:pt>
                <c:pt idx="8">
                  <c:v>37.1</c:v>
                </c:pt>
                <c:pt idx="9">
                  <c:v>37.200000000000003</c:v>
                </c:pt>
                <c:pt idx="10">
                  <c:v>36.5</c:v>
                </c:pt>
                <c:pt idx="11">
                  <c:v>35.5</c:v>
                </c:pt>
                <c:pt idx="12">
                  <c:v>32.9</c:v>
                </c:pt>
                <c:pt idx="13" formatCode="#,##0.##########">
                  <c:v>35.6</c:v>
                </c:pt>
                <c:pt idx="14" formatCode="#,##0.##########">
                  <c:v>35.799999999999997</c:v>
                </c:pt>
                <c:pt idx="15" formatCode="#,##0.##########">
                  <c:v>34.5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D7F-42EA-A330-A69BCA6B9FEB}"/>
            </c:ext>
          </c:extLst>
        </c:ser>
        <c:ser>
          <c:idx val="2"/>
          <c:order val="2"/>
          <c:tx>
            <c:strRef>
              <c:f>'Mladi i stari'!$A$251</c:f>
              <c:strCache>
                <c:ptCount val="1"/>
                <c:pt idx="0">
                  <c:v>EU-27 (od 2020) 55-64 - prosjek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'Mladi i stari'!$B$248:$R$248</c15:sqref>
                  </c15:fullRef>
                </c:ext>
              </c:extLst>
              <c:f>'Mladi i stari'!$C$248:$R$248</c:f>
              <c:strCache>
                <c:ptCount val="1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'Mladi i stari'!$B$251:$S$251</c15:sqref>
                  </c15:fullRef>
                </c:ext>
              </c:extLst>
              <c:f>'Mladi i stari'!$C$251:$S$251</c:f>
              <c:numCache>
                <c:formatCode>#,##0.0</c:formatCode>
                <c:ptCount val="17"/>
                <c:pt idx="0">
                  <c:v>7.7</c:v>
                </c:pt>
                <c:pt idx="1">
                  <c:v>7.7</c:v>
                </c:pt>
                <c:pt idx="2">
                  <c:v>7.5</c:v>
                </c:pt>
                <c:pt idx="3">
                  <c:v>7.3</c:v>
                </c:pt>
                <c:pt idx="4">
                  <c:v>6.9</c:v>
                </c:pt>
                <c:pt idx="5">
                  <c:v>6.8</c:v>
                </c:pt>
                <c:pt idx="6">
                  <c:v>6.7</c:v>
                </c:pt>
                <c:pt idx="7">
                  <c:v>6.7</c:v>
                </c:pt>
                <c:pt idx="8">
                  <c:v>6.9</c:v>
                </c:pt>
                <c:pt idx="9">
                  <c:v>7.1</c:v>
                </c:pt>
                <c:pt idx="10">
                  <c:v>7</c:v>
                </c:pt>
                <c:pt idx="11">
                  <c:v>6.8</c:v>
                </c:pt>
                <c:pt idx="12">
                  <c:v>6.2</c:v>
                </c:pt>
                <c:pt idx="13" formatCode="#,##0.##########">
                  <c:v>6.3</c:v>
                </c:pt>
                <c:pt idx="14" formatCode="#,##0.##########">
                  <c:v>6.3</c:v>
                </c:pt>
                <c:pt idx="15" formatCode="#,##0.##########">
                  <c:v>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D7F-42EA-A330-A69BCA6B9FE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31897504"/>
        <c:axId val="1525279856"/>
      </c:lineChart>
      <c:catAx>
        <c:axId val="1531897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25279856"/>
        <c:crosses val="autoZero"/>
        <c:auto val="1"/>
        <c:lblAlgn val="ctr"/>
        <c:lblOffset val="100"/>
        <c:noMultiLvlLbl val="0"/>
      </c:catAx>
      <c:valAx>
        <c:axId val="1525279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53189750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05260-B094-4C15-9D4E-8BCC7CDFD3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089148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>
                <a:solidFill>
                  <a:schemeClr val="bg1"/>
                </a:solidFill>
              </a:rPr>
              <a:t>PREKARNI RAD U TRANZICIJI:</a:t>
            </a:r>
            <a:br>
              <a:rPr lang="hr-HR" b="1" dirty="0">
                <a:solidFill>
                  <a:schemeClr val="bg1"/>
                </a:solidFill>
              </a:rPr>
            </a:br>
            <a:r>
              <a:rPr lang="hr-HR" b="1" dirty="0">
                <a:solidFill>
                  <a:schemeClr val="bg1"/>
                </a:solidFill>
              </a:rPr>
              <a:t>NOVI OBRASCI RADNE NEPREKARNI RAD U TRANZICIJI:</a:t>
            </a:r>
            <a:br>
              <a:rPr lang="hr-HR" b="1" dirty="0">
                <a:solidFill>
                  <a:schemeClr val="bg1"/>
                </a:solidFill>
              </a:rPr>
            </a:br>
            <a:r>
              <a:rPr lang="hr-HR" b="1" dirty="0">
                <a:solidFill>
                  <a:schemeClr val="bg1"/>
                </a:solidFill>
              </a:rPr>
              <a:t>NOVI OBRASCI RADNE NESIGURNOSTI</a:t>
            </a:r>
            <a:br>
              <a:rPr lang="hr-HR" b="1" dirty="0">
                <a:solidFill>
                  <a:schemeClr val="bg1"/>
                </a:solidFill>
              </a:rPr>
            </a:br>
            <a:r>
              <a:rPr lang="hr-HR" b="1" dirty="0">
                <a:solidFill>
                  <a:schemeClr val="bg1"/>
                </a:solidFill>
              </a:rPr>
              <a:t>PREKARNI RAD U TRANZICIJI:</a:t>
            </a:r>
            <a:br>
              <a:rPr lang="hr-HR" b="1" dirty="0">
                <a:solidFill>
                  <a:schemeClr val="bg1"/>
                </a:solidFill>
              </a:rPr>
            </a:br>
            <a:r>
              <a:rPr lang="hr-HR" b="1" dirty="0">
                <a:solidFill>
                  <a:schemeClr val="bg1"/>
                </a:solidFill>
              </a:rPr>
              <a:t>NOVI OBRASCI RADNE</a:t>
            </a:r>
            <a:br>
              <a:rPr lang="hr-HR" b="1" dirty="0">
                <a:solidFill>
                  <a:schemeClr val="bg1"/>
                </a:solidFill>
              </a:rPr>
            </a:br>
            <a:r>
              <a:rPr lang="hr-HR" sz="6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Ciklusi i promjene u strukturi radne nesigurnosti Prekarni rad u Hrvatskoj</a:t>
            </a:r>
            <a:endParaRPr lang="hr-HR" sz="67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0AB322-5101-4F02-B1B6-E82187335F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Jelena ostojić</a:t>
            </a:r>
          </a:p>
          <a:p>
            <a:r>
              <a:rPr lang="hr-HR" dirty="0"/>
              <a:t>Filozofski fakultet u zagrebu, odsjek za sociologiju</a:t>
            </a:r>
          </a:p>
        </p:txBody>
      </p:sp>
    </p:spTree>
    <p:extLst>
      <p:ext uri="{BB962C8B-B14F-4D97-AF65-F5344CB8AC3E}">
        <p14:creationId xmlns:p14="http://schemas.microsoft.com/office/powerpoint/2010/main" val="1751172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4831F5F-0D8B-4669-A260-05CB545AB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Rad inozemnih radnika u Hrvatskoj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34DDEE-7CCF-4FF9-8D4E-1D564173E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- statistike o broju inozemnih radnika sve teže su dostupne te su svedene na procjene</a:t>
            </a:r>
          </a:p>
          <a:p>
            <a:r>
              <a:rPr lang="hr-HR" dirty="0"/>
              <a:t>- dio prekarnog rada preseljen na inozemne radnike, podistraženu radnu populaciju u Hrvatskoj </a:t>
            </a:r>
          </a:p>
          <a:p>
            <a:r>
              <a:rPr lang="hr-HR" dirty="0"/>
              <a:t>- otvara pitanja radničkih prava stranih radnika – podistražen</a:t>
            </a:r>
          </a:p>
          <a:p>
            <a:r>
              <a:rPr lang="hr-HR" dirty="0"/>
              <a:t>- uključuje i rad posrednika i agencija za zapošljavanje </a:t>
            </a:r>
          </a:p>
          <a:p>
            <a:r>
              <a:rPr lang="hr-HR" dirty="0"/>
              <a:t>- </a:t>
            </a:r>
          </a:p>
        </p:txBody>
      </p:sp>
    </p:spTree>
    <p:extLst>
      <p:ext uri="{BB962C8B-B14F-4D97-AF65-F5344CB8AC3E}">
        <p14:creationId xmlns:p14="http://schemas.microsoft.com/office/powerpoint/2010/main" val="3094514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A7BE1-2C6E-41E8-9332-8EF42DDA8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Zaključna razmatranja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8F3D8-1704-42D3-89F6-809C058C3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- praćeje prekarnog rada kroz njegovu kompoziciju  - različite oblike prekarne zaposlenosti i ugovorne odnose koje podrazumijeva</a:t>
            </a:r>
          </a:p>
          <a:p>
            <a:r>
              <a:rPr lang="hr-HR" dirty="0"/>
              <a:t>- smanjenje dominantnog prekarnog oblika rada u Hrvatskoj ne znači nužno smanjenje prekarne zaposlenosti</a:t>
            </a:r>
          </a:p>
          <a:p>
            <a:r>
              <a:rPr lang="hr-HR" dirty="0"/>
              <a:t>- „prelijevanje” prekarnosti na izrazito nereguliurane oblike rada (otežano praćenje) uslijed ekspanzije rada inozemnih radnika</a:t>
            </a:r>
          </a:p>
          <a:p>
            <a:r>
              <a:rPr lang="hr-HR" dirty="0"/>
              <a:t>- ekspanzija migrantskog rada</a:t>
            </a:r>
          </a:p>
          <a:p>
            <a:r>
              <a:rPr lang="hr-HR" dirty="0"/>
              <a:t>- intenziviranje prekarnosti unutar prekarnih oblika rada vs. dominacija prekarnog rada u polju rada u Hrvatskoj</a:t>
            </a:r>
          </a:p>
        </p:txBody>
      </p:sp>
    </p:spTree>
    <p:extLst>
      <p:ext uri="{BB962C8B-B14F-4D97-AF65-F5344CB8AC3E}">
        <p14:creationId xmlns:p14="http://schemas.microsoft.com/office/powerpoint/2010/main" val="2352511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ECF69-94AA-4114-8E08-761709C3A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>
                <a:latin typeface="Arial" panose="020B0604020202020204" pitchFamily="34" charset="0"/>
                <a:cs typeface="Arial" panose="020B0604020202020204" pitchFamily="34" charset="0"/>
              </a:rPr>
              <a:t>Kompozicija prekarnog rada u Hrvatskoj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12098-E75A-4005-B83D-350E74C65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Struktura prekarnog rada u Hrvatskoj nadilazi kategorije koje sažete unutar jednog pokazatelja</a:t>
            </a:r>
          </a:p>
          <a:p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Odmaci od standardne zaposlenosti u smjeru nesigurnosti: </a:t>
            </a:r>
          </a:p>
          <a:p>
            <a:pPr lvl="1"/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Ugovorne aranžmane (ugovori na određeno, građanski povremeni ugovori, samozaposlenost, rad bez ugovora...)</a:t>
            </a:r>
          </a:p>
          <a:p>
            <a:pPr lvl="1"/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Oblike rada (platformski, sezonski, rad zamjena, agencijski, povremeni (rad u poljoprivredi, rad na ugovore o djelu i autorske kao osonovni posao, studentski rad), projektni rad)</a:t>
            </a:r>
          </a:p>
          <a:p>
            <a:pPr lvl="1"/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 inozemnih radnika </a:t>
            </a:r>
          </a:p>
          <a:p>
            <a:pPr marL="201168" lvl="1" indent="0">
              <a:buNone/>
            </a:pPr>
            <a:endParaRPr lang="hr-H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1168" lvl="1" indent="0">
              <a:buNone/>
            </a:pP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Privremena zaposlenost kao najrašireniji oblik prekarnog rada – promjene u polju rada? </a:t>
            </a:r>
          </a:p>
        </p:txBody>
      </p:sp>
    </p:spTree>
    <p:extLst>
      <p:ext uri="{BB962C8B-B14F-4D97-AF65-F5344CB8AC3E}">
        <p14:creationId xmlns:p14="http://schemas.microsoft.com/office/powerpoint/2010/main" val="4224776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DECEFBC-40F1-42FB-9BBB-B9DF40B35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1642814"/>
          </a:xfrm>
        </p:spPr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Privremena zaposlenost u Hrvatskoj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AAE582F-C7C1-0D43-AD30-60EE48D05E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128475"/>
              </p:ext>
            </p:extLst>
          </p:nvPr>
        </p:nvGraphicFramePr>
        <p:xfrm>
          <a:off x="4800600" y="731838"/>
          <a:ext cx="6492875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99C9A-3899-4B6F-B03A-9C4FAB64B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405849"/>
            <a:ext cx="3200400" cy="3899355"/>
          </a:xfrm>
        </p:spPr>
        <p:txBody>
          <a:bodyPr>
            <a:normAutofit/>
          </a:bodyPr>
          <a:lstStyle/>
          <a:p>
            <a:r>
              <a:rPr lang="hr-HR" sz="1600" dirty="0">
                <a:latin typeface="Arial" panose="020B0604020202020204" pitchFamily="34" charset="0"/>
                <a:cs typeface="Arial" panose="020B0604020202020204" pitchFamily="34" charset="0"/>
              </a:rPr>
              <a:t>- Kretanje udjela privremene zaposlenosti – značajno smanjenje udjela od 2020. godine</a:t>
            </a:r>
          </a:p>
          <a:p>
            <a:r>
              <a:rPr lang="hr-HR" sz="1600" dirty="0">
                <a:latin typeface="Arial" panose="020B0604020202020204" pitchFamily="34" charset="0"/>
                <a:cs typeface="Arial" panose="020B0604020202020204" pitchFamily="34" charset="0"/>
              </a:rPr>
              <a:t>- Od zemlje s najvećim udjelima privremene zaposlanosti u drugoj polovici prošlog desetljeća Hrvatska od 2021. na sredini raspona</a:t>
            </a:r>
          </a:p>
        </p:txBody>
      </p:sp>
    </p:spTree>
    <p:extLst>
      <p:ext uri="{BB962C8B-B14F-4D97-AF65-F5344CB8AC3E}">
        <p14:creationId xmlns:p14="http://schemas.microsoft.com/office/powerpoint/2010/main" val="2111990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5A55707-1A34-407B-8BCB-546B64AEF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594358"/>
            <a:ext cx="3200399" cy="1633937"/>
          </a:xfrm>
        </p:spPr>
        <p:txBody>
          <a:bodyPr>
            <a:normAutofit/>
          </a:bodyPr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Privremena zaposlenost u zemljama EU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FFB160C-935A-4311-994F-6A3B19CC1C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494625"/>
            <a:ext cx="3200400" cy="3810579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Pregled privremene zaposlenosti u 2023. u zemljama EU </a:t>
            </a:r>
          </a:p>
          <a:p>
            <a:pPr marL="285750" indent="-285750">
              <a:buFontTx/>
              <a:buChar char="-"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Hrvatska u 2023. ispod europskog prosjeka prema udjelu privremene zaposlenosti</a:t>
            </a:r>
          </a:p>
          <a:p>
            <a:pPr marL="285750" indent="-285750">
              <a:buFontTx/>
              <a:buChar char="-"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Udio kratkotrajne zaoposlenosti među najvišim u EU, ali je smanjen u odnosu na prethodne godine</a:t>
            </a:r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81DA4BF8-8558-7B48-B4F0-8C9366DD98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7520832"/>
              </p:ext>
            </p:extLst>
          </p:nvPr>
        </p:nvGraphicFramePr>
        <p:xfrm>
          <a:off x="4181383" y="594358"/>
          <a:ext cx="7785715" cy="5710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0893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D0E9D-6DE8-4657-9A4C-70EE5BAF9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1320166"/>
          </a:xfrm>
        </p:spPr>
        <p:txBody>
          <a:bodyPr>
            <a:normAutofit fontScale="90000"/>
          </a:bodyPr>
          <a:lstStyle/>
          <a:p>
            <a:r>
              <a:rPr lang="hr-HR" dirty="0"/>
              <a:t>Privremena zaposlenost u tisućama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E96844-578D-4505-979D-84C6AAF423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247900"/>
            <a:ext cx="3200400" cy="4057304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hr-HR" dirty="0"/>
              <a:t>Najrecentniji podatak za 2024. govori  o 129,7 tisuća privremeno zaposlenih u Hrvatskoj</a:t>
            </a:r>
          </a:p>
          <a:p>
            <a:pPr marL="285750" indent="-285750">
              <a:buFontTx/>
              <a:buChar char="-"/>
            </a:pPr>
            <a:r>
              <a:rPr lang="hr-HR" dirty="0"/>
              <a:t>Oscilacije ne prate nužno one u EU gledano prema EU prosjeku</a:t>
            </a:r>
          </a:p>
          <a:p>
            <a:pPr marL="285750" indent="-285750">
              <a:buFontTx/>
              <a:buChar char="-"/>
            </a:pPr>
            <a:r>
              <a:rPr lang="hr-HR" dirty="0"/>
              <a:t>Specifičnosti „prelijevanja” privremene zaposlenosti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7518EF8-7AC7-461B-A7C7-EDCD3672D6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2787226"/>
              </p:ext>
            </p:extLst>
          </p:nvPr>
        </p:nvGraphicFramePr>
        <p:xfrm>
          <a:off x="4210050" y="380999"/>
          <a:ext cx="7981950" cy="606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4652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D9A17-602E-465C-8D27-AD0F8B18C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1062991"/>
          </a:xfrm>
        </p:spPr>
        <p:txBody>
          <a:bodyPr>
            <a:normAutofit fontScale="90000"/>
          </a:bodyPr>
          <a:lstStyle/>
          <a:p>
            <a:r>
              <a:rPr lang="hr-HR" dirty="0"/>
              <a:t>Dobna struktura privremeno zaposlenih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9748E8-CB8E-499D-9747-812F3D0350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933575"/>
            <a:ext cx="3200400" cy="4371629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hr-HR" dirty="0"/>
              <a:t>Oko četvrtina mlađih privremeno zaposlena </a:t>
            </a:r>
          </a:p>
          <a:p>
            <a:pPr marL="285750" indent="-285750">
              <a:buFontTx/>
              <a:buChar char="-"/>
            </a:pPr>
            <a:r>
              <a:rPr lang="hr-HR" dirty="0"/>
              <a:t>Smanjenje u odnosu na veći dio prošlog desetljeća </a:t>
            </a:r>
          </a:p>
          <a:p>
            <a:pPr marL="285750" indent="-285750">
              <a:buFontTx/>
              <a:buChar char="-"/>
            </a:pPr>
            <a:r>
              <a:rPr lang="hr-HR" dirty="0"/>
              <a:t>Kategorija starijih privremeno zaposlenih nije imala radikalan pad udjela te nije se niti približila udjelima iz razdoblja kada su udjeli privremene zaposlenosti biti slični (2008. – 2011. – predprošlokrizni period)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6E3EB40-E2C0-2B43-922D-F2411C5627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6796188"/>
              </p:ext>
            </p:extLst>
          </p:nvPr>
        </p:nvGraphicFramePr>
        <p:xfrm>
          <a:off x="4276725" y="731837"/>
          <a:ext cx="7458075" cy="579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2322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7DF6590-E84E-4864-904C-24A551CE2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1684021"/>
          </a:xfrm>
        </p:spPr>
        <p:txBody>
          <a:bodyPr>
            <a:normAutofit fontScale="90000"/>
          </a:bodyPr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Tranzicije na ugovore na neodređeno prema dobi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AA0826B-0029-42CF-9B7F-6FEC552AED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00600" y="2817051"/>
            <a:ext cx="6492875" cy="1087373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4B000B2-7B60-4F1D-B6F4-C887F95282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522220"/>
            <a:ext cx="3200400" cy="3782984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hr-HR" dirty="0"/>
              <a:t>Prijelaz s ugovora na određeno na ugovore na neodređeno (godišnji prosjeci kvartalnih prijelaza, procijenjene vjerojatnosti) u Hrvatskoj za stariju populaciju radnika i radnica uglavnom stagniraju</a:t>
            </a:r>
          </a:p>
          <a:p>
            <a:pPr marL="285750" indent="-285750">
              <a:buFontTx/>
              <a:buChar char="-"/>
            </a:pPr>
            <a:r>
              <a:rPr lang="hr-HR" dirty="0"/>
              <a:t>Mlađa populacija radnika i radnica unatoč velikom padu udjela privremene zaposlenosti blago povećala vjerojatnost tranzicija</a:t>
            </a:r>
          </a:p>
        </p:txBody>
      </p:sp>
    </p:spTree>
    <p:extLst>
      <p:ext uri="{BB962C8B-B14F-4D97-AF65-F5344CB8AC3E}">
        <p14:creationId xmlns:p14="http://schemas.microsoft.com/office/powerpoint/2010/main" val="1719337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46988-F32D-43DD-AEF5-BABD80FBE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1760221"/>
          </a:xfrm>
        </p:spPr>
        <p:txBody>
          <a:bodyPr>
            <a:normAutofit fontScale="90000"/>
          </a:bodyPr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Tranzicije na ugovore na neodređeno u kontekstu EU</a:t>
            </a:r>
            <a:endParaRPr lang="hr-HR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191D888-C2C7-461A-A5D3-ECBF36E8C0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00600" y="1352632"/>
            <a:ext cx="6492875" cy="4016211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2A1A40-F96B-458C-8404-68B29B62A5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545080"/>
            <a:ext cx="3200400" cy="3760124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hr-HR" dirty="0"/>
              <a:t>U kontekstu zemalja EU Hrvatska i u 2024. zemlja s niskom vjerojatnosšću tranzicije iz ugovora na određeno u ugovore na neodređeno. </a:t>
            </a:r>
          </a:p>
          <a:p>
            <a:pPr marL="285750" indent="-285750">
              <a:buFontTx/>
              <a:buChar char="-"/>
            </a:pPr>
            <a:r>
              <a:rPr lang="hr-HR" dirty="0"/>
              <a:t>Godišnjih prosjeci kvartalnih prijelaza blago su povećani u posljednjih nekoliko godina</a:t>
            </a:r>
          </a:p>
          <a:p>
            <a:pPr marL="285750" indent="-285750">
              <a:buFontTx/>
              <a:buChar char="-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00276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F19D6-63C8-4F81-B32F-917D93566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Platformski rad – regulacija i nalazi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5BE4B9E-4D01-4B2B-9DE3-B6A17C45F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sz="1600" dirty="0">
                <a:latin typeface="Arial" panose="020B0604020202020204" pitchFamily="34" charset="0"/>
                <a:cs typeface="Arial" panose="020B0604020202020204" pitchFamily="34" charset="0"/>
              </a:rPr>
              <a:t>- Prije centnih zakonskih promjena, platforsmki rad u Hrvatskoj visoko nereguliran rad; bez dostatnih podataka o raširenosti i intenzitetu </a:t>
            </a:r>
          </a:p>
          <a:p>
            <a:r>
              <a:rPr lang="hr-HR" sz="1600" dirty="0">
                <a:latin typeface="Arial" panose="020B0604020202020204" pitchFamily="34" charset="0"/>
                <a:cs typeface="Arial" panose="020B0604020202020204" pitchFamily="34" charset="0"/>
              </a:rPr>
              <a:t>- Odvija se najčešće kroz zapošljavanje (kod posrednika tzv. agregatora) u pravilu na atipčnoj formi rada (prijavom u na minimalan ili jako mali broj radnih sati), samozaposlenost,ali i rad na crno ili neki od građanskih ili studentskih ugovora. </a:t>
            </a:r>
          </a:p>
          <a:p>
            <a:r>
              <a:rPr lang="hr-HR" sz="1600" dirty="0">
                <a:latin typeface="Arial" panose="020B0604020202020204" pitchFamily="34" charset="0"/>
                <a:cs typeface="Arial" panose="020B0604020202020204" pitchFamily="34" charset="0"/>
              </a:rPr>
              <a:t>-  Nalazi kvalitativnog istraživanja o platformskom radu i neprikladnim praksama koje se odvijaju u sklopu njega, a utječu na dodatnu prekarnost ovog oblika rada: </a:t>
            </a:r>
          </a:p>
          <a:p>
            <a:pPr lvl="1"/>
            <a:r>
              <a:rPr lang="hr-HR" sz="1500" dirty="0">
                <a:latin typeface="Arial" panose="020B0604020202020204" pitchFamily="34" charset="0"/>
                <a:cs typeface="Arial" panose="020B0604020202020204" pitchFamily="34" charset="0"/>
              </a:rPr>
              <a:t>Naplate procentualnih iznosa zarade od strane posrednika</a:t>
            </a:r>
          </a:p>
          <a:p>
            <a:pPr lvl="1"/>
            <a:r>
              <a:rPr lang="hr-HR" sz="1500" dirty="0">
                <a:latin typeface="Arial" panose="020B0604020202020204" pitchFamily="34" charset="0"/>
                <a:cs typeface="Arial" panose="020B0604020202020204" pitchFamily="34" charset="0"/>
              </a:rPr>
              <a:t>Naplate doprinosa iz plaće i doprinosa za zdravstveno osiguranje od radnika i radnica</a:t>
            </a:r>
          </a:p>
          <a:p>
            <a:pPr lvl="1"/>
            <a:r>
              <a:rPr lang="hr-HR" sz="1500" dirty="0">
                <a:latin typeface="Arial" panose="020B0604020202020204" pitchFamily="34" charset="0"/>
                <a:cs typeface="Arial" panose="020B0604020202020204" pitchFamily="34" charset="0"/>
              </a:rPr>
              <a:t>Neprijave platformskih radnika i radnica</a:t>
            </a:r>
          </a:p>
          <a:p>
            <a:pPr lvl="1"/>
            <a:r>
              <a:rPr lang="hr-HR" sz="1500" dirty="0">
                <a:latin typeface="Arial" panose="020B0604020202020204" pitchFamily="34" charset="0"/>
                <a:cs typeface="Arial" panose="020B0604020202020204" pitchFamily="34" charset="0"/>
              </a:rPr>
              <a:t>Nemogućnost naplate plaće od strane posrednika/agregatora</a:t>
            </a:r>
          </a:p>
          <a:p>
            <a:pPr lvl="1"/>
            <a:r>
              <a:rPr lang="hr-HR" sz="1500" dirty="0">
                <a:latin typeface="Arial" panose="020B0604020202020204" pitchFamily="34" charset="0"/>
                <a:cs typeface="Arial" panose="020B0604020202020204" pitchFamily="34" charset="0"/>
              </a:rPr>
              <a:t>Prijave na znatno niži broj sati od stvarnog radnog vremena</a:t>
            </a:r>
          </a:p>
          <a:p>
            <a:pPr lvl="1"/>
            <a:r>
              <a:rPr lang="hr-HR" sz="1500" dirty="0">
                <a:latin typeface="Arial" panose="020B0604020202020204" pitchFamily="34" charset="0"/>
                <a:cs typeface="Arial" panose="020B0604020202020204" pitchFamily="34" charset="0"/>
              </a:rPr>
              <a:t>Nemogućnost praćenja stvarnog vremena utrošenog u rad</a:t>
            </a:r>
          </a:p>
          <a:p>
            <a:pPr lvl="1"/>
            <a:r>
              <a:rPr lang="hr-HR" sz="1500" dirty="0">
                <a:latin typeface="Arial" panose="020B0604020202020204" pitchFamily="34" charset="0"/>
                <a:cs typeface="Arial" panose="020B0604020202020204" pitchFamily="34" charset="0"/>
              </a:rPr>
              <a:t>Itd.</a:t>
            </a:r>
          </a:p>
        </p:txBody>
      </p:sp>
    </p:spTree>
    <p:extLst>
      <p:ext uri="{BB962C8B-B14F-4D97-AF65-F5344CB8AC3E}">
        <p14:creationId xmlns:p14="http://schemas.microsoft.com/office/powerpoint/2010/main" val="86090940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269</TotalTime>
  <Words>679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Retrospect</vt:lpstr>
      <vt:lpstr>PREKARNI RAD U TRANZICIJI: NOVI OBRASCI RADNE NEPREKARNI RAD U TRANZICIJI: NOVI OBRASCI RADNE NESIGURNOSTI PREKARNI RAD U TRANZICIJI: NOVI OBRASCI RADNE Ciklusi i promjene u strukturi radne nesigurnosti Prekarni rad u Hrvatskoj</vt:lpstr>
      <vt:lpstr>Kompozicija prekarnog rada u Hrvatskoj</vt:lpstr>
      <vt:lpstr>Privremena zaposlenost u Hrvatskoj</vt:lpstr>
      <vt:lpstr>Privremena zaposlenost u zemljama EU</vt:lpstr>
      <vt:lpstr>Privremena zaposlenost u tisućama</vt:lpstr>
      <vt:lpstr>Dobna struktura privremeno zaposlenih</vt:lpstr>
      <vt:lpstr>Tranzicije na ugovore na neodređeno prema dobi</vt:lpstr>
      <vt:lpstr>Tranzicije na ugovore na neodređeno u kontekstu EU</vt:lpstr>
      <vt:lpstr>Platformski rad – regulacija i nalazi</vt:lpstr>
      <vt:lpstr>Rad inozemnih radnika u Hrvatskoj</vt:lpstr>
      <vt:lpstr>Zaključna razmatranja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PREKARNI RAD U TRANZICIJI: NOVI OBRASCI RADNE NEPREKARNI RAD U TRANZICIJI: NOVI OBRASCI RADNE NESIGURNOSTI PREKARNI RAD U TRANZICIJI: NOVI OBRASCI RADNE Ciklusi radne nesigurnosti Prekarni rad u Hrvatskoj</dc:title>
  <dc:creator>Jelena Ostojić</dc:creator>
  <cp:lastModifiedBy>Jelena Ostojić</cp:lastModifiedBy>
  <cp:revision>21</cp:revision>
  <dcterms:created xsi:type="dcterms:W3CDTF">2025-04-15T07:32:46Z</dcterms:created>
  <dcterms:modified xsi:type="dcterms:W3CDTF">2025-04-15T12:02:28Z</dcterms:modified>
</cp:coreProperties>
</file>